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Staatliches"/>
      <p:regular r:id="rId28"/>
    </p:embeddedFont>
    <p:embeddedFont>
      <p:font typeface="News Cycle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Staatliches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ewsCycl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NewsCycle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gif>
</file>

<file path=ppt/media/image13.png>
</file>

<file path=ppt/media/image14.png>
</file>

<file path=ppt/media/image15.png>
</file>

<file path=ppt/media/image16.gif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akc.org/dog-breeds/croatian-sheepdog/" TargetMode="External"/><Relationship Id="rId3" Type="http://schemas.openxmlformats.org/officeDocument/2006/relationships/hyperlink" Target="https://www.nationalgeographic.com/photography/proof/2017/11/land-of-strays/" TargetMode="External"/><Relationship Id="rId4" Type="http://schemas.openxmlformats.org/officeDocument/2006/relationships/hyperlink" Target="https://www.youtube.com/watch?v=ZFZkBiQu31w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fourier.eng.hmc.edu/e180/lectures/eye/node4.html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owardsdatascience.com/a-comprehensive-guide-to-convolutional-neural-networks-the-eli5-way-3bd2b1164a53" TargetMode="Externa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owardsdatascience.com/a-comprehensive-guide-to-convolutional-neural-networks-the-eli5-way-3bd2b1164a53" TargetMode="Externa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owardsdatascience.com/a-comprehensive-guide-to-convolutional-neural-networks-the-eli5-way-3bd2b1164a53" TargetMode="Externa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ourses.engr.illinois.edu/ie534/fa2019/GAN.html" TargetMode="Externa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rxiv.org/abs/1412.1897" TargetMode="Externa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57a671973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757a671973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http://vision.stanford.edu/teaching/cs231b_spring1415/slides/lecture2_segmentation_notes.pdf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757a671973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757a671973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57838d10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57838d10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https://www.akc.org/dog-breeds/croatian-sheepdog/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https://www.nationalgeographic.com/photography/proof/2017/11/land-of-strays/</a:t>
            </a:r>
            <a:r>
              <a:rPr lang="en"/>
              <a:t>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https://www.youtube.com/watch?v=ZFZkBiQu31w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757838d108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757838d10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http://fourier.eng.hmc.edu/e180/lectures/eye/node4.html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57838d108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57838d108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757838d108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757838d108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https://towardsdatascience.com/a-comprehensive-guide-to-convolutional-neural-networks-the-eli5-way-3bd2b1164a53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757838d108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757838d108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https://towardsdatascience.com/a-comprehensive-guide-to-convolutional-neural-networks-the-eli5-way-3bd2b1164a53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57838d108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57838d108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57838d108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757838d108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757838d108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757838d108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0a0c88f9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0a0c88f9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757838d108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757838d108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https://towardsdatascience.com/a-comprehensive-guide-to-convolutional-neural-networks-the-eli5-way-3bd2b1164a53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757838d108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757838d108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https://courses.engr.illinois.edu/ie534/fa2019/GAN.html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757838d108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757838d108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Bird images: pinterest and The Spruce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Panda: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https://arxiv.org/abs/1412.1897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57838d1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57838d1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57a67197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57a67197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source: 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</a:rPr>
              <a:t>Srivastava, Nitish, Geoffrey Hinton, Alex Krizhevsky, Ilya Sutskever, and Ruslan Salakhutdinov. "Dropout: a simple way to prevent neural networks from overfitting." </a:t>
            </a:r>
            <a:r>
              <a:rPr i="1" lang="en" sz="1000">
                <a:solidFill>
                  <a:srgbClr val="222222"/>
                </a:solidFill>
                <a:highlight>
                  <a:srgbClr val="FFFFFF"/>
                </a:highlight>
              </a:rPr>
              <a:t>The journal of machine learning research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</a:rPr>
              <a:t> 15, no. 1 (2014): 1929-1958.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57a671973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757a671973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source: 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</a:rPr>
              <a:t>Srivastava, Nitish, Geoffrey Hinton, Alex Krizhevsky, Ilya Sutskever, and Ruslan Salakhutdinov. "Dropout: a simple way to prevent neural networks from overfitting." </a:t>
            </a:r>
            <a:r>
              <a:rPr i="1" lang="en" sz="1000">
                <a:solidFill>
                  <a:srgbClr val="222222"/>
                </a:solidFill>
                <a:highlight>
                  <a:srgbClr val="FFFFFF"/>
                </a:highlight>
              </a:rPr>
              <a:t>The journal of machine learning research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</a:rPr>
              <a:t> 15, no. 1 (2014): 1929-1958.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57a67197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757a67197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source: 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</a:rPr>
              <a:t>Srivastava, Nitish, Geoffrey Hinton, Alex Krizhevsky, Ilya Sutskever, and Ruslan Salakhutdinov. "Dropout: a simple way to prevent neural networks from overfitting." </a:t>
            </a:r>
            <a:r>
              <a:rPr i="1" lang="en" sz="1000">
                <a:solidFill>
                  <a:srgbClr val="222222"/>
                </a:solidFill>
                <a:highlight>
                  <a:srgbClr val="FFFFFF"/>
                </a:highlight>
              </a:rPr>
              <a:t>The journal of machine learning research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</a:rPr>
              <a:t> 15, no. 1 (2014): 1929-1958.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57a671973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57a67197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Gate images: pintrest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757a671973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757a671973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Gate images: pintrest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57a671973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57a671973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/>
        </p:nvSpPr>
        <p:spPr>
          <a:xfrm>
            <a:off x="847209" y="1005619"/>
            <a:ext cx="8821200" cy="21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3F3F3"/>
                </a:solidFill>
                <a:latin typeface="Arial Rounded"/>
                <a:ea typeface="Arial Rounded"/>
                <a:cs typeface="Arial Rounded"/>
                <a:sym typeface="Arial Rounded"/>
              </a:rPr>
              <a:t>Human - AI </a:t>
            </a:r>
            <a:endParaRPr b="1" sz="9600">
              <a:solidFill>
                <a:srgbClr val="F3F3F3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3F3F3"/>
                </a:solidFill>
                <a:latin typeface="Arial Rounded"/>
                <a:ea typeface="Arial Rounded"/>
                <a:cs typeface="Arial Rounded"/>
                <a:sym typeface="Arial Rounded"/>
              </a:rPr>
              <a:t>Interaction</a:t>
            </a:r>
            <a:endParaRPr b="1" sz="9600">
              <a:solidFill>
                <a:srgbClr val="F3F3F3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3" name="Google Shape;13;p2"/>
          <p:cNvSpPr txBox="1"/>
          <p:nvPr/>
        </p:nvSpPr>
        <p:spPr>
          <a:xfrm>
            <a:off x="999609" y="1005619"/>
            <a:ext cx="8821200" cy="21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chemeClr val="accent6"/>
                </a:solidFill>
                <a:latin typeface="Arial Rounded"/>
                <a:ea typeface="Arial Rounded"/>
                <a:cs typeface="Arial Rounded"/>
                <a:sym typeface="Arial Rounded"/>
              </a:rPr>
              <a:t>Human - AI </a:t>
            </a:r>
            <a:endParaRPr b="1" sz="9600">
              <a:solidFill>
                <a:schemeClr val="accent6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chemeClr val="accent6"/>
                </a:solidFill>
                <a:latin typeface="Arial Rounded"/>
                <a:ea typeface="Arial Rounded"/>
                <a:cs typeface="Arial Rounded"/>
                <a:sym typeface="Arial Rounded"/>
              </a:rPr>
              <a:t>Interaction</a:t>
            </a:r>
            <a:endParaRPr b="1" sz="9600">
              <a:solidFill>
                <a:schemeClr val="accent6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4" name="Google Shape;14;p2"/>
          <p:cNvSpPr txBox="1"/>
          <p:nvPr/>
        </p:nvSpPr>
        <p:spPr>
          <a:xfrm>
            <a:off x="1152009" y="1005619"/>
            <a:ext cx="8821200" cy="21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Human - AI </a:t>
            </a:r>
            <a:endParaRPr b="1" sz="960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Interaction</a:t>
            </a:r>
            <a:endParaRPr b="1" sz="960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-11250" y="4110250"/>
            <a:ext cx="9166500" cy="103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Chinmay Kulkarni and Mary Beth Kery 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222222"/>
                </a:solidFill>
              </a:rPr>
              <a:t>Fall 2019, Human-Computer Interaction Institute, Carnegie Mellon University</a:t>
            </a:r>
            <a:endParaRPr sz="30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311700" y="40734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Staatliches"/>
              <a:buNone/>
              <a:defRPr sz="30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7" name="Google Shape;17;p2"/>
          <p:cNvSpPr/>
          <p:nvPr/>
        </p:nvSpPr>
        <p:spPr>
          <a:xfrm>
            <a:off x="-11250" y="3912900"/>
            <a:ext cx="9166500" cy="226200"/>
          </a:xfrm>
          <a:prstGeom prst="rect">
            <a:avLst/>
          </a:prstGeom>
          <a:solidFill>
            <a:srgbClr val="FFE741">
              <a:alpha val="4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" name="Google Shape;18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34577" y="4110202"/>
            <a:ext cx="1775423" cy="103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3" name="Google Shape;53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" name="Google Shape;5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9pPr>
          </a:lstStyle>
          <a:p/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1200"/>
            </a:lvl1pPr>
            <a:lvl2pPr lvl="1">
              <a:buNone/>
              <a:defRPr sz="1200"/>
            </a:lvl2pPr>
            <a:lvl3pPr lvl="2">
              <a:buNone/>
              <a:defRPr sz="1200"/>
            </a:lvl3pPr>
            <a:lvl4pPr lvl="3">
              <a:buNone/>
              <a:defRPr sz="1200"/>
            </a:lvl4pPr>
            <a:lvl5pPr lvl="4">
              <a:buNone/>
              <a:defRPr sz="1200"/>
            </a:lvl5pPr>
            <a:lvl6pPr lvl="5">
              <a:buNone/>
              <a:defRPr sz="1200"/>
            </a:lvl6pPr>
            <a:lvl7pPr lvl="6">
              <a:buNone/>
              <a:defRPr sz="1200"/>
            </a:lvl7pPr>
            <a:lvl8pPr lvl="7">
              <a:buNone/>
              <a:defRPr sz="1200"/>
            </a:lvl8pPr>
            <a:lvl9pPr lvl="8">
              <a:buNone/>
              <a:defRPr sz="12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-87450" y="0"/>
            <a:ext cx="75912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6"/>
                </a:solidFill>
                <a:highlight>
                  <a:srgbClr val="222222"/>
                </a:highlight>
                <a:latin typeface="Arial Rounded"/>
                <a:ea typeface="Arial Rounded"/>
                <a:cs typeface="Arial Rounded"/>
                <a:sym typeface="Arial Rounded"/>
              </a:rPr>
              <a:t>          Human-AI Interaction Fall 19  .</a:t>
            </a:r>
            <a:endParaRPr b="1" sz="11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22.png"/><Relationship Id="rId5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5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distill.pub/2017/feature-visualization/" TargetMode="External"/><Relationship Id="rId4" Type="http://schemas.openxmlformats.org/officeDocument/2006/relationships/image" Target="../media/image2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Relationship Id="rId4" Type="http://schemas.openxmlformats.org/officeDocument/2006/relationships/image" Target="../media/image15.png"/><Relationship Id="rId5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Relationship Id="rId4" Type="http://schemas.openxmlformats.org/officeDocument/2006/relationships/image" Target="../media/image3.png"/><Relationship Id="rId5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idx="1" type="subTitle"/>
          </p:nvPr>
        </p:nvSpPr>
        <p:spPr>
          <a:xfrm>
            <a:off x="311700" y="40734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Generating Images with Gans</a:t>
            </a:r>
            <a:endParaRPr/>
          </a:p>
        </p:txBody>
      </p:sp>
      <p:sp>
        <p:nvSpPr>
          <p:cNvPr id="72" name="Google Shape;72;p15"/>
          <p:cNvSpPr/>
          <p:nvPr/>
        </p:nvSpPr>
        <p:spPr>
          <a:xfrm>
            <a:off x="8000" y="104150"/>
            <a:ext cx="1926300" cy="3126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</a:rPr>
              <a:t>Finally a Quiz today! :D</a:t>
            </a:r>
            <a:endParaRPr b="1" sz="1200">
              <a:solidFill>
                <a:schemeClr val="accent6"/>
              </a:solidFill>
            </a:endParaRPr>
          </a:p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“good” old times in computer vision</a:t>
            </a:r>
            <a:endParaRPr/>
          </a:p>
        </p:txBody>
      </p:sp>
      <p:sp>
        <p:nvSpPr>
          <p:cNvPr id="162" name="Google Shape;162;p24"/>
          <p:cNvSpPr txBox="1"/>
          <p:nvPr>
            <p:ph idx="1" type="body"/>
          </p:nvPr>
        </p:nvSpPr>
        <p:spPr>
          <a:xfrm>
            <a:off x="5694700" y="1152475"/>
            <a:ext cx="31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“Superpixels” were computed to reduce the number of pixels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Improve classification accuracies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Speed things up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Maxcuts a popular graph algorithm to do it.</a:t>
            </a:r>
            <a:endParaRPr/>
          </a:p>
        </p:txBody>
      </p:sp>
      <p:sp>
        <p:nvSpPr>
          <p:cNvPr id="163" name="Google Shape;163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057171" cy="3820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“good” old times in computer vision</a:t>
            </a:r>
            <a:endParaRPr/>
          </a:p>
        </p:txBody>
      </p:sp>
      <p:sp>
        <p:nvSpPr>
          <p:cNvPr id="170" name="Google Shape;170;p25"/>
          <p:cNvSpPr txBox="1"/>
          <p:nvPr>
            <p:ph idx="1" type="body"/>
          </p:nvPr>
        </p:nvSpPr>
        <p:spPr>
          <a:xfrm>
            <a:off x="5694700" y="1152475"/>
            <a:ext cx="31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could also learn specific models to find these super pixels. </a:t>
            </a:r>
            <a:endParaRPr/>
          </a:p>
        </p:txBody>
      </p:sp>
      <p:sp>
        <p:nvSpPr>
          <p:cNvPr id="171" name="Google Shape;171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2" name="Google Shape;17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6" y="1152475"/>
            <a:ext cx="5245054" cy="341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CNN: Convolutional Neural Net</a:t>
            </a:r>
            <a:endParaRPr/>
          </a:p>
        </p:txBody>
      </p:sp>
      <p:sp>
        <p:nvSpPr>
          <p:cNvPr id="178" name="Google Shape;17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CNNs are a type of multilayer perceptron most commonly used for image tasks.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We add a concept of “memory” to process serial data. What kind of abilities might a </a:t>
            </a:r>
            <a:r>
              <a:rPr lang="en" sz="2400">
                <a:solidFill>
                  <a:srgbClr val="000000"/>
                </a:solidFill>
              </a:rPr>
              <a:t>neural</a:t>
            </a:r>
            <a:r>
              <a:rPr lang="en" sz="2400">
                <a:solidFill>
                  <a:srgbClr val="000000"/>
                </a:solidFill>
              </a:rPr>
              <a:t> net need for vision?</a:t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179" name="Google Shape;179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0" name="Google Shape;18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2" y="2914375"/>
            <a:ext cx="2678525" cy="178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300" y="2914375"/>
            <a:ext cx="2678523" cy="1785232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6"/>
          <p:cNvSpPr txBox="1"/>
          <p:nvPr/>
        </p:nvSpPr>
        <p:spPr>
          <a:xfrm>
            <a:off x="318825" y="4695375"/>
            <a:ext cx="2678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Croatian sheepdog</a:t>
            </a:r>
            <a:endParaRPr sz="1000"/>
          </a:p>
        </p:txBody>
      </p:sp>
      <p:sp>
        <p:nvSpPr>
          <p:cNvPr id="183" name="Google Shape;183;p26"/>
          <p:cNvSpPr txBox="1"/>
          <p:nvPr/>
        </p:nvSpPr>
        <p:spPr>
          <a:xfrm>
            <a:off x="3048363" y="4703625"/>
            <a:ext cx="2678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Costa Rica stray dog estate</a:t>
            </a:r>
            <a:endParaRPr sz="1000"/>
          </a:p>
        </p:txBody>
      </p:sp>
      <p:pic>
        <p:nvPicPr>
          <p:cNvPr id="184" name="Google Shape;184;p26"/>
          <p:cNvPicPr preferRelativeResize="0"/>
          <p:nvPr/>
        </p:nvPicPr>
        <p:blipFill rotWithShape="1">
          <a:blip r:embed="rId5">
            <a:alphaModFix/>
          </a:blip>
          <a:srcRect b="0" l="15604" r="0" t="0"/>
          <a:stretch/>
        </p:blipFill>
        <p:spPr>
          <a:xfrm>
            <a:off x="5840201" y="2914375"/>
            <a:ext cx="2678525" cy="1785226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6"/>
          <p:cNvSpPr txBox="1"/>
          <p:nvPr/>
        </p:nvSpPr>
        <p:spPr>
          <a:xfrm>
            <a:off x="5880150" y="4703625"/>
            <a:ext cx="2678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Herding pup in training</a:t>
            </a:r>
            <a:endParaRPr sz="1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Human visual perception</a:t>
            </a:r>
            <a:endParaRPr/>
          </a:p>
        </p:txBody>
      </p:sp>
      <p:sp>
        <p:nvSpPr>
          <p:cNvPr id="191" name="Google Shape;191;p2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CNNs are inspired by our brain’s own visual cortex.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We take in an “image” as what we see in our full visual receptive field.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Break down an image into subparts. 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Each visual neuron is responsible for a small part of the receptive field.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Neurons </a:t>
            </a:r>
            <a:r>
              <a:rPr i="1" lang="en"/>
              <a:t>partially overlap</a:t>
            </a:r>
            <a:r>
              <a:rPr lang="en"/>
              <a:t> their receptive field. </a:t>
            </a:r>
            <a:r>
              <a:rPr lang="en">
                <a:solidFill>
                  <a:srgbClr val="000000"/>
                </a:solidFill>
              </a:rPr>
              <a:t>What is the benefit of doing so?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SzPts val="1400"/>
              <a:buAutoNum type="arabicPeriod"/>
            </a:pPr>
            <a:r>
              <a:rPr lang="en"/>
              <a:t>Higher layers of neurons combine the info from lower layers to </a:t>
            </a:r>
            <a:r>
              <a:rPr lang="en"/>
              <a:t>perceive</a:t>
            </a:r>
            <a:r>
              <a:rPr lang="en"/>
              <a:t> abstract visual information (“cat”) </a:t>
            </a:r>
            <a:endParaRPr/>
          </a:p>
        </p:txBody>
      </p:sp>
      <p:sp>
        <p:nvSpPr>
          <p:cNvPr id="192" name="Google Shape;19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/>
              <a:t>‹#›</a:t>
            </a:fld>
            <a:endParaRPr sz="1000"/>
          </a:p>
        </p:txBody>
      </p:sp>
      <p:pic>
        <p:nvPicPr>
          <p:cNvPr id="193" name="Google Shape;19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000" y="1170125"/>
            <a:ext cx="4392733" cy="33406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building blocks: Input and Output Layers</a:t>
            </a:r>
            <a:endParaRPr/>
          </a:p>
        </p:txBody>
      </p:sp>
      <p:sp>
        <p:nvSpPr>
          <p:cNvPr id="199" name="Google Shape;199;p28"/>
          <p:cNvSpPr txBox="1"/>
          <p:nvPr>
            <p:ph idx="1" type="body"/>
          </p:nvPr>
        </p:nvSpPr>
        <p:spPr>
          <a:xfrm>
            <a:off x="311700" y="1152475"/>
            <a:ext cx="3999900" cy="8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Input Layer</a:t>
            </a:r>
            <a:r>
              <a:rPr lang="en"/>
              <a:t> will be a colored RGB image</a:t>
            </a:r>
            <a:endParaRPr/>
          </a:p>
        </p:txBody>
      </p:sp>
      <p:sp>
        <p:nvSpPr>
          <p:cNvPr id="200" name="Google Shape;200;p2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Output layer</a:t>
            </a:r>
            <a:r>
              <a:rPr lang="en"/>
              <a:t> will be a classification of the image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2" name="Google Shape;20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525" y="2261725"/>
            <a:ext cx="3619500" cy="263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8114" y="2109325"/>
            <a:ext cx="4128988" cy="232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building blocks: Convolution</a:t>
            </a:r>
            <a:endParaRPr/>
          </a:p>
        </p:txBody>
      </p:sp>
      <p:sp>
        <p:nvSpPr>
          <p:cNvPr id="209" name="Google Shape;209;p2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 yellow, there is a 3x3 convolution with a stride (movement) of 1. 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The yellow is where a neuron is “looking” at the image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-"/>
            </a:pPr>
            <a:r>
              <a:rPr lang="en" sz="1800"/>
              <a:t>The pink convoluted feature is a summary of what each neuron “sees” in its yellow receptive field</a:t>
            </a:r>
            <a:endParaRPr sz="1800"/>
          </a:p>
        </p:txBody>
      </p:sp>
      <p:sp>
        <p:nvSpPr>
          <p:cNvPr id="210" name="Google Shape;210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1" name="Google Shape;21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000" y="1170125"/>
            <a:ext cx="4527600" cy="3305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building blocks: Convolution in a color image</a:t>
            </a:r>
            <a:endParaRPr/>
          </a:p>
        </p:txBody>
      </p:sp>
      <p:sp>
        <p:nvSpPr>
          <p:cNvPr id="217" name="Google Shape;217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8" name="Google Shape;21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1275" y="1106575"/>
            <a:ext cx="679284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building blocks: Padding</a:t>
            </a:r>
            <a:endParaRPr/>
          </a:p>
        </p:txBody>
      </p:sp>
      <p:sp>
        <p:nvSpPr>
          <p:cNvPr id="224" name="Google Shape;224;p31"/>
          <p:cNvSpPr txBox="1"/>
          <p:nvPr>
            <p:ph idx="1" type="body"/>
          </p:nvPr>
        </p:nvSpPr>
        <p:spPr>
          <a:xfrm>
            <a:off x="311700" y="1152475"/>
            <a:ext cx="420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Since each neuron “summarizes” its receptive field into a single value, a convolutional layer will output a </a:t>
            </a:r>
            <a:r>
              <a:rPr i="1" lang="en" sz="1800"/>
              <a:t>smaller</a:t>
            </a:r>
            <a:r>
              <a:rPr lang="en" sz="1800"/>
              <a:t> matrix than what it started with. </a:t>
            </a:r>
            <a:endParaRPr/>
          </a:p>
        </p:txBody>
      </p:sp>
      <p:sp>
        <p:nvSpPr>
          <p:cNvPr id="225" name="Google Shape;225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6" name="Google Shape;22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000" y="1170125"/>
            <a:ext cx="4527600" cy="3305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building blocks: Padding</a:t>
            </a:r>
            <a:endParaRPr/>
          </a:p>
        </p:txBody>
      </p:sp>
      <p:sp>
        <p:nvSpPr>
          <p:cNvPr id="232" name="Google Shape;232;p32"/>
          <p:cNvSpPr txBox="1"/>
          <p:nvPr>
            <p:ph idx="1" type="body"/>
          </p:nvPr>
        </p:nvSpPr>
        <p:spPr>
          <a:xfrm>
            <a:off x="311700" y="1152475"/>
            <a:ext cx="420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To keep an image from shrinking between layers, we can use a technique called </a:t>
            </a:r>
            <a:r>
              <a:rPr b="1" lang="en" sz="1800"/>
              <a:t>padding</a:t>
            </a:r>
            <a:r>
              <a:rPr lang="en" sz="1800"/>
              <a:t>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Padding just adds enough empty space to the input that it will “shrink” to be the actual image size.</a:t>
            </a:r>
            <a:endParaRPr sz="1800"/>
          </a:p>
        </p:txBody>
      </p:sp>
      <p:sp>
        <p:nvSpPr>
          <p:cNvPr id="233" name="Google Shape;233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4" name="Google Shape;23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0700" y="661250"/>
            <a:ext cx="3361437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building blocks: Pooling</a:t>
            </a:r>
            <a:endParaRPr/>
          </a:p>
        </p:txBody>
      </p:sp>
      <p:sp>
        <p:nvSpPr>
          <p:cNvPr id="240" name="Google Shape;240;p3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Pooling</a:t>
            </a:r>
            <a:r>
              <a:rPr lang="en" sz="1800"/>
              <a:t> is the opposite to </a:t>
            </a:r>
            <a:r>
              <a:rPr b="1" lang="en" sz="1800"/>
              <a:t>padding</a:t>
            </a:r>
            <a:r>
              <a:rPr lang="en" sz="1800"/>
              <a:t>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A pooling layer takes a </a:t>
            </a:r>
            <a:r>
              <a:rPr lang="en" sz="1800"/>
              <a:t>convoluted</a:t>
            </a:r>
            <a:r>
              <a:rPr lang="en" sz="1800"/>
              <a:t> feature </a:t>
            </a:r>
            <a:r>
              <a:rPr i="1" lang="en" sz="1800"/>
              <a:t>after the convolution layer</a:t>
            </a:r>
            <a:r>
              <a:rPr lang="en" sz="1800"/>
              <a:t>, and shrinks it again.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800"/>
              <a:t>Max pooling </a:t>
            </a:r>
            <a:r>
              <a:rPr lang="en" sz="1800"/>
              <a:t>= just take the max value, throw out the rest.</a:t>
            </a:r>
            <a:endParaRPr b="1"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The purpose to to reduce computational complexity and prevent overfitting.</a:t>
            </a:r>
            <a:endParaRPr sz="1800"/>
          </a:p>
        </p:txBody>
      </p:sp>
      <p:sp>
        <p:nvSpPr>
          <p:cNvPr id="241" name="Google Shape;241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2" name="Google Shape;24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4775" y="1390650"/>
            <a:ext cx="3771900" cy="236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Today’s objectives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Quiz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Assignment #5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Any questions of Final Project proposal? (due today)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Review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Convolutional Neural Network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CNN: Full architecture summary</a:t>
            </a:r>
            <a:endParaRPr/>
          </a:p>
        </p:txBody>
      </p:sp>
      <p:sp>
        <p:nvSpPr>
          <p:cNvPr id="248" name="Google Shape;24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  <p:pic>
        <p:nvPicPr>
          <p:cNvPr id="249" name="Google Shape;24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2286" y="1017725"/>
            <a:ext cx="7359424" cy="3939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CNNs really seeing?</a:t>
            </a:r>
            <a:endParaRPr/>
          </a:p>
        </p:txBody>
      </p:sp>
      <p:sp>
        <p:nvSpPr>
          <p:cNvPr id="255" name="Google Shape;255;p35"/>
          <p:cNvSpPr txBox="1"/>
          <p:nvPr>
            <p:ph idx="1" type="body"/>
          </p:nvPr>
        </p:nvSpPr>
        <p:spPr>
          <a:xfrm>
            <a:off x="311700" y="1152475"/>
            <a:ext cx="4448400" cy="34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gradient generated images are meant to be an image that will cause very high activation for the CNN to belong to that category.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More details: 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https://distill.pub/2017/feature-visualization/</a:t>
            </a:r>
            <a:endParaRPr/>
          </a:p>
        </p:txBody>
      </p:sp>
      <p:sp>
        <p:nvSpPr>
          <p:cNvPr id="256" name="Google Shape;256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7" name="Google Shape;25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8032" y="0"/>
            <a:ext cx="376496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trick a CNN versus how to trick a human</a:t>
            </a:r>
            <a:endParaRPr/>
          </a:p>
        </p:txBody>
      </p:sp>
      <p:sp>
        <p:nvSpPr>
          <p:cNvPr id="263" name="Google Shape;263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4" name="Google Shape;26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7950" y="1017725"/>
            <a:ext cx="6553200" cy="262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25125" y="3646625"/>
            <a:ext cx="1840975" cy="142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3701238"/>
            <a:ext cx="1968000" cy="131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6"/>
          <p:cNvSpPr txBox="1"/>
          <p:nvPr/>
        </p:nvSpPr>
        <p:spPr>
          <a:xfrm>
            <a:off x="496650" y="1556575"/>
            <a:ext cx="18951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Trick a CNN</a:t>
            </a:r>
            <a:endParaRPr sz="18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68" name="Google Shape;268;p36"/>
          <p:cNvSpPr txBox="1"/>
          <p:nvPr/>
        </p:nvSpPr>
        <p:spPr>
          <a:xfrm>
            <a:off x="496650" y="3978188"/>
            <a:ext cx="18951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Trick a human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Review: neural net architectures seen so far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Basic: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Perceptron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For text: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RNN: Recurrent Neural Net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LSTM: Long Short Term Memory RNN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Why do we need different architectures again? </a:t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87" name="Google Shape;8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Dropout: discard some output to prevent overfitting</a:t>
            </a:r>
            <a:endParaRPr/>
          </a:p>
        </p:txBody>
      </p:sp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 </a:t>
            </a:r>
            <a:r>
              <a:rPr b="1" lang="en">
                <a:solidFill>
                  <a:srgbClr val="000000"/>
                </a:solidFill>
              </a:rPr>
              <a:t>fully connected layer</a:t>
            </a:r>
            <a:r>
              <a:rPr lang="en"/>
              <a:t>: all information from the previous layer’s neurons goes to every neuron in the next layer</a:t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 rotWithShape="1">
          <a:blip r:embed="rId3">
            <a:alphaModFix/>
          </a:blip>
          <a:srcRect b="0" l="0" r="50563" t="0"/>
          <a:stretch/>
        </p:blipFill>
        <p:spPr>
          <a:xfrm>
            <a:off x="1523500" y="2152675"/>
            <a:ext cx="2788101" cy="28091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8"/>
          <p:cNvSpPr/>
          <p:nvPr/>
        </p:nvSpPr>
        <p:spPr>
          <a:xfrm>
            <a:off x="1601700" y="2876300"/>
            <a:ext cx="2763600" cy="1815900"/>
          </a:xfrm>
          <a:prstGeom prst="rect">
            <a:avLst/>
          </a:prstGeom>
          <a:noFill/>
          <a:ln cap="flat" cmpd="sng" w="2857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8"/>
          <p:cNvSpPr txBox="1"/>
          <p:nvPr/>
        </p:nvSpPr>
        <p:spPr>
          <a:xfrm>
            <a:off x="4477975" y="3555450"/>
            <a:ext cx="1883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/>
              <a:t>Hidden Layers</a:t>
            </a:r>
            <a:endParaRPr b="1"/>
          </a:p>
        </p:txBody>
      </p:sp>
      <p:sp>
        <p:nvSpPr>
          <p:cNvPr id="98" name="Google Shape;98;p18"/>
          <p:cNvSpPr txBox="1"/>
          <p:nvPr/>
        </p:nvSpPr>
        <p:spPr>
          <a:xfrm>
            <a:off x="3299375" y="2076438"/>
            <a:ext cx="1883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/>
              <a:t>Output Layer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Dropout: discard some output to prevent overfitting</a:t>
            </a:r>
            <a:endParaRPr/>
          </a:p>
        </p:txBody>
      </p:sp>
      <p:sp>
        <p:nvSpPr>
          <p:cNvPr id="104" name="Google Shape;10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 </a:t>
            </a:r>
            <a:r>
              <a:rPr b="1" lang="en">
                <a:solidFill>
                  <a:srgbClr val="000000"/>
                </a:solidFill>
              </a:rPr>
              <a:t>fully connected layer</a:t>
            </a:r>
            <a:r>
              <a:rPr lang="en"/>
              <a:t>: all information from the previous layer’s neurons goes to every neuron in the next layer</a:t>
            </a:r>
            <a:endParaRPr/>
          </a:p>
        </p:txBody>
      </p:sp>
      <p:sp>
        <p:nvSpPr>
          <p:cNvPr id="106" name="Google Shape;106;p1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 </a:t>
            </a:r>
            <a:r>
              <a:rPr b="1" lang="en">
                <a:solidFill>
                  <a:srgbClr val="000000"/>
                </a:solidFill>
              </a:rPr>
              <a:t>dropout layer</a:t>
            </a:r>
            <a:r>
              <a:rPr lang="en"/>
              <a:t> can prevent overfitting by randomly dropping information from neurons between layers </a:t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500" y="2152672"/>
            <a:ext cx="5639800" cy="280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Dropout: discard some output to prevent overfitting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311700" y="1076275"/>
            <a:ext cx="8317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One main idea is that forgetting some things prevents potentially </a:t>
            </a:r>
            <a:r>
              <a:rPr i="1" lang="en" sz="1800"/>
              <a:t>irrelevant</a:t>
            </a:r>
            <a:r>
              <a:rPr lang="en" sz="1800"/>
              <a:t> information from impacting decisions, and forces the most </a:t>
            </a:r>
            <a:r>
              <a:rPr i="1" lang="en" sz="1800"/>
              <a:t>important</a:t>
            </a:r>
            <a:r>
              <a:rPr lang="en" sz="1800"/>
              <a:t> information to be what survives forgetting.</a:t>
            </a:r>
            <a:endParaRPr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500" y="2152672"/>
            <a:ext cx="5639800" cy="280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LSTM: Long Short Term Memory RNN</a:t>
            </a:r>
            <a:endParaRPr/>
          </a:p>
        </p:txBody>
      </p:sp>
      <p:sp>
        <p:nvSpPr>
          <p:cNvPr id="121" name="Google Shape;12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311700" y="1152475"/>
            <a:ext cx="8520600" cy="6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Intuition:</a:t>
            </a:r>
            <a:r>
              <a:rPr lang="en"/>
              <a:t> we can be more careful about managing memory than the naive hidden state in an RNN that remembers everything equally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LSTM: Long Short Term Memory RNN</a:t>
            </a:r>
            <a:endParaRPr/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311700" y="1152475"/>
            <a:ext cx="8520600" cy="6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LSTM adds 3 gates to manage memory</a:t>
            </a:r>
            <a:endParaRPr/>
          </a:p>
        </p:txBody>
      </p:sp>
      <p:sp>
        <p:nvSpPr>
          <p:cNvPr id="129" name="Google Shape;12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714070"/>
            <a:ext cx="2840200" cy="21301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5000" y="1714070"/>
            <a:ext cx="2840200" cy="213015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2"/>
          <p:cNvSpPr txBox="1"/>
          <p:nvPr/>
        </p:nvSpPr>
        <p:spPr>
          <a:xfrm>
            <a:off x="306500" y="3844225"/>
            <a:ext cx="26844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 Gate of Forgetting</a:t>
            </a:r>
            <a:endParaRPr b="1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What past hidden state is worth keeping (still relevant) or no: 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(0 forget - 1 keep) * past</a:t>
            </a:r>
            <a:endParaRPr b="1" sz="1600"/>
          </a:p>
        </p:txBody>
      </p:sp>
      <p:sp>
        <p:nvSpPr>
          <p:cNvPr id="133" name="Google Shape;133;p22"/>
          <p:cNvSpPr txBox="1"/>
          <p:nvPr/>
        </p:nvSpPr>
        <p:spPr>
          <a:xfrm>
            <a:off x="3222900" y="3844225"/>
            <a:ext cx="26844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 Gate of Input</a:t>
            </a:r>
            <a:endParaRPr b="1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What past hidden state will be useful to figure out this input?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Input + (remembered past)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134" name="Google Shape;134;p22"/>
          <p:cNvSpPr txBox="1"/>
          <p:nvPr/>
        </p:nvSpPr>
        <p:spPr>
          <a:xfrm>
            <a:off x="6061400" y="3844225"/>
            <a:ext cx="27624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 Gate of Output</a:t>
            </a:r>
            <a:endParaRPr b="1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What out of past state + this current input will be useful later?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35" name="Google Shape;13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61400" y="1714075"/>
            <a:ext cx="2840200" cy="213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2"/>
          <p:cNvSpPr txBox="1"/>
          <p:nvPr/>
        </p:nvSpPr>
        <p:spPr>
          <a:xfrm>
            <a:off x="816000" y="2887725"/>
            <a:ext cx="9138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💀</a:t>
            </a:r>
            <a:endParaRPr sz="3000"/>
          </a:p>
        </p:txBody>
      </p:sp>
      <p:sp>
        <p:nvSpPr>
          <p:cNvPr id="137" name="Google Shape;137;p22"/>
          <p:cNvSpPr txBox="1"/>
          <p:nvPr/>
        </p:nvSpPr>
        <p:spPr>
          <a:xfrm>
            <a:off x="2111400" y="2887725"/>
            <a:ext cx="9138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💀</a:t>
            </a:r>
            <a:endParaRPr sz="3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LSTM model (a neuron is now called a cell)</a:t>
            </a:r>
            <a:endParaRPr/>
          </a:p>
        </p:txBody>
      </p:sp>
      <p:sp>
        <p:nvSpPr>
          <p:cNvPr id="143" name="Google Shape;14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4" name="Google Shape;144;p23"/>
          <p:cNvPicPr preferRelativeResize="0"/>
          <p:nvPr/>
        </p:nvPicPr>
        <p:blipFill rotWithShape="1">
          <a:blip r:embed="rId3">
            <a:alphaModFix/>
          </a:blip>
          <a:srcRect b="30697" l="0" r="50000" t="8334"/>
          <a:stretch/>
        </p:blipFill>
        <p:spPr>
          <a:xfrm>
            <a:off x="2815525" y="1691950"/>
            <a:ext cx="3484276" cy="2701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3"/>
          <p:cNvPicPr preferRelativeResize="0"/>
          <p:nvPr/>
        </p:nvPicPr>
        <p:blipFill rotWithShape="1">
          <a:blip r:embed="rId4">
            <a:alphaModFix/>
          </a:blip>
          <a:srcRect b="0" l="0" r="27609" t="71342"/>
          <a:stretch/>
        </p:blipFill>
        <p:spPr>
          <a:xfrm>
            <a:off x="3501325" y="4165000"/>
            <a:ext cx="3845550" cy="96802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"/>
          <p:cNvSpPr/>
          <p:nvPr/>
        </p:nvSpPr>
        <p:spPr>
          <a:xfrm>
            <a:off x="129825" y="3181350"/>
            <a:ext cx="2301000" cy="3936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Prior hidden state</a:t>
            </a:r>
            <a:endParaRPr b="1"/>
          </a:p>
        </p:txBody>
      </p:sp>
      <p:cxnSp>
        <p:nvCxnSpPr>
          <p:cNvPr id="147" name="Google Shape;147;p23"/>
          <p:cNvCxnSpPr>
            <a:stCxn id="146" idx="3"/>
          </p:cNvCxnSpPr>
          <p:nvPr/>
        </p:nvCxnSpPr>
        <p:spPr>
          <a:xfrm>
            <a:off x="2430825" y="3378150"/>
            <a:ext cx="5301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8" name="Google Shape;148;p23"/>
          <p:cNvSpPr/>
          <p:nvPr/>
        </p:nvSpPr>
        <p:spPr>
          <a:xfrm>
            <a:off x="311700" y="3909750"/>
            <a:ext cx="2301000" cy="393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New input</a:t>
            </a:r>
            <a:endParaRPr b="1"/>
          </a:p>
        </p:txBody>
      </p:sp>
      <p:cxnSp>
        <p:nvCxnSpPr>
          <p:cNvPr id="149" name="Google Shape;149;p23"/>
          <p:cNvCxnSpPr>
            <a:stCxn id="148" idx="3"/>
          </p:cNvCxnSpPr>
          <p:nvPr/>
        </p:nvCxnSpPr>
        <p:spPr>
          <a:xfrm flipH="1" rot="10800000">
            <a:off x="2612700" y="3877650"/>
            <a:ext cx="703500" cy="22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0" name="Google Shape;150;p23"/>
          <p:cNvSpPr/>
          <p:nvPr/>
        </p:nvSpPr>
        <p:spPr>
          <a:xfrm>
            <a:off x="6485850" y="3184950"/>
            <a:ext cx="2301000" cy="3936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*New* hidden state</a:t>
            </a:r>
            <a:endParaRPr b="1"/>
          </a:p>
        </p:txBody>
      </p:sp>
      <p:cxnSp>
        <p:nvCxnSpPr>
          <p:cNvPr id="151" name="Google Shape;151;p23"/>
          <p:cNvCxnSpPr/>
          <p:nvPr/>
        </p:nvCxnSpPr>
        <p:spPr>
          <a:xfrm>
            <a:off x="5887950" y="3378150"/>
            <a:ext cx="597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2" name="Google Shape;152;p23"/>
          <p:cNvSpPr/>
          <p:nvPr/>
        </p:nvSpPr>
        <p:spPr>
          <a:xfrm>
            <a:off x="129825" y="2341150"/>
            <a:ext cx="2301000" cy="3936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Prior cell state</a:t>
            </a:r>
            <a:endParaRPr b="1"/>
          </a:p>
        </p:txBody>
      </p:sp>
      <p:cxnSp>
        <p:nvCxnSpPr>
          <p:cNvPr id="153" name="Google Shape;153;p23"/>
          <p:cNvCxnSpPr>
            <a:stCxn id="152" idx="3"/>
          </p:cNvCxnSpPr>
          <p:nvPr/>
        </p:nvCxnSpPr>
        <p:spPr>
          <a:xfrm>
            <a:off x="2430825" y="2537950"/>
            <a:ext cx="5301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4" name="Google Shape;154;p23"/>
          <p:cNvSpPr/>
          <p:nvPr/>
        </p:nvSpPr>
        <p:spPr>
          <a:xfrm>
            <a:off x="6562050" y="2341150"/>
            <a:ext cx="2301000" cy="3936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*New* Cell state</a:t>
            </a:r>
            <a:endParaRPr b="1"/>
          </a:p>
        </p:txBody>
      </p:sp>
      <p:cxnSp>
        <p:nvCxnSpPr>
          <p:cNvPr id="155" name="Google Shape;155;p23"/>
          <p:cNvCxnSpPr/>
          <p:nvPr/>
        </p:nvCxnSpPr>
        <p:spPr>
          <a:xfrm>
            <a:off x="6012225" y="2537950"/>
            <a:ext cx="5301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6" name="Google Shape;156;p23"/>
          <p:cNvSpPr txBox="1"/>
          <p:nvPr>
            <p:ph idx="1" type="body"/>
          </p:nvPr>
        </p:nvSpPr>
        <p:spPr>
          <a:xfrm>
            <a:off x="311700" y="1000075"/>
            <a:ext cx="8520600" cy="6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LSTM also adds a long term memory (cell state) to complement a more short term memory (hidden state).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HAII Styleguid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